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3"/>
  </p:notesMasterIdLst>
  <p:sldIdLst>
    <p:sldId id="256" r:id="rId2"/>
    <p:sldId id="257" r:id="rId3"/>
    <p:sldId id="258" r:id="rId4"/>
    <p:sldId id="263" r:id="rId5"/>
    <p:sldId id="264" r:id="rId6"/>
    <p:sldId id="265" r:id="rId7"/>
    <p:sldId id="259" r:id="rId8"/>
    <p:sldId id="260" r:id="rId9"/>
    <p:sldId id="261" r:id="rId10"/>
    <p:sldId id="262"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9" d="100"/>
          <a:sy n="69" d="100"/>
        </p:scale>
        <p:origin x="7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notesMaster" Target="notesMasters/notesMaster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FBAD02-30A6-4FF9-939E-C18C8AD181AE}" type="datetimeFigureOut">
              <a:rPr lang="en-US" smtClean="0"/>
              <a:t>1/30/2021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47B69C-C987-4375-AE57-A8F573D7C377}" type="slidenum">
              <a:rPr lang="en-US" smtClean="0"/>
              <a:t>‹#›</a:t>
            </a:fld>
            <a:endParaRPr lang="en-US"/>
          </a:p>
        </p:txBody>
      </p:sp>
    </p:spTree>
    <p:extLst>
      <p:ext uri="{BB962C8B-B14F-4D97-AF65-F5344CB8AC3E}">
        <p14:creationId xmlns:p14="http://schemas.microsoft.com/office/powerpoint/2010/main" val="430677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Health Information Exchange (HIE) enables multiple providers, by way of coordinated patient care, to share information on the health of patients electronically (Lee et al., 2016). The need for clear authorization to share information in an auditable way is a primary concern for HIEs. However, we find many disadvantages in the current approaches to authorization in information systems, with no effective and safe mechanism for implementing the access policy, while cryptographic approaches are too costly, complicated, and restricted in policy determination (</a:t>
            </a:r>
            <a:r>
              <a:rPr lang="en-US" sz="1200" kern="1200" dirty="0" err="1">
                <a:solidFill>
                  <a:schemeClr val="tx1"/>
                </a:solidFill>
                <a:effectLst/>
                <a:latin typeface="+mn-lt"/>
                <a:ea typeface="+mn-ea"/>
                <a:cs typeface="+mn-cs"/>
              </a:rPr>
              <a:t>Dauwed</a:t>
            </a:r>
            <a:r>
              <a:rPr lang="en-US" sz="1200" kern="1200" dirty="0">
                <a:solidFill>
                  <a:schemeClr val="tx1"/>
                </a:solidFill>
                <a:effectLst/>
                <a:latin typeface="+mn-lt"/>
                <a:ea typeface="+mn-ea"/>
                <a:cs typeface="+mn-cs"/>
              </a:rPr>
              <a:t> et al., 2019).</a:t>
            </a:r>
          </a:p>
          <a:p>
            <a:endParaRPr lang="en-US" dirty="0"/>
          </a:p>
        </p:txBody>
      </p:sp>
      <p:sp>
        <p:nvSpPr>
          <p:cNvPr id="4" name="Slide Number Placeholder 3"/>
          <p:cNvSpPr>
            <a:spLocks noGrp="1"/>
          </p:cNvSpPr>
          <p:nvPr>
            <p:ph type="sldNum" sz="quarter" idx="10"/>
          </p:nvPr>
        </p:nvSpPr>
        <p:spPr/>
        <p:txBody>
          <a:bodyPr/>
          <a:lstStyle/>
          <a:p>
            <a:fld id="{BB47B69C-C987-4375-AE57-A8F573D7C377}" type="slidenum">
              <a:rPr lang="en-US" smtClean="0"/>
              <a:t>2</a:t>
            </a:fld>
            <a:endParaRPr lang="en-US"/>
          </a:p>
        </p:txBody>
      </p:sp>
    </p:spTree>
    <p:extLst>
      <p:ext uri="{BB962C8B-B14F-4D97-AF65-F5344CB8AC3E}">
        <p14:creationId xmlns:p14="http://schemas.microsoft.com/office/powerpoint/2010/main" val="3235075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Electronic Medical Records (EMR) institution has alleviated some of the misinformation problems. A key structure in which medical specialists can convey vital information of patients to other members of the healthcare community and patients is constituted by EMRs, and Electronic Records (EHRs) (</a:t>
            </a:r>
            <a:r>
              <a:rPr lang="en-US" sz="1200" kern="1200" dirty="0" err="1">
                <a:solidFill>
                  <a:schemeClr val="tx1"/>
                </a:solidFill>
                <a:effectLst/>
                <a:latin typeface="+mn-lt"/>
                <a:ea typeface="+mn-ea"/>
                <a:cs typeface="+mn-cs"/>
              </a:rPr>
              <a:t>Dauwed</a:t>
            </a:r>
            <a:r>
              <a:rPr lang="en-US" sz="1200" kern="1200" dirty="0">
                <a:solidFill>
                  <a:schemeClr val="tx1"/>
                </a:solidFill>
                <a:effectLst/>
                <a:latin typeface="+mn-lt"/>
                <a:ea typeface="+mn-ea"/>
                <a:cs typeface="+mn-cs"/>
              </a:rPr>
              <a:t> et al., 2019). Electronic health records are electronic medical record formats for patients. The health record is electronically recorded, produced, and processed. In several developed countries, the federal government has enacted legislation that requires electronic documents to be adapted or faces significant monetary penalties. The EHRs can boost clinical recording, consistency, health use monitoring, and make health records without stress portable.</a:t>
            </a:r>
          </a:p>
          <a:p>
            <a:endParaRPr lang="en-US" dirty="0"/>
          </a:p>
        </p:txBody>
      </p:sp>
      <p:sp>
        <p:nvSpPr>
          <p:cNvPr id="4" name="Slide Number Placeholder 3"/>
          <p:cNvSpPr>
            <a:spLocks noGrp="1"/>
          </p:cNvSpPr>
          <p:nvPr>
            <p:ph type="sldNum" sz="quarter" idx="10"/>
          </p:nvPr>
        </p:nvSpPr>
        <p:spPr/>
        <p:txBody>
          <a:bodyPr/>
          <a:lstStyle/>
          <a:p>
            <a:fld id="{BB47B69C-C987-4375-AE57-A8F573D7C377}" type="slidenum">
              <a:rPr lang="en-US" smtClean="0"/>
              <a:t>3</a:t>
            </a:fld>
            <a:endParaRPr lang="en-US"/>
          </a:p>
        </p:txBody>
      </p:sp>
    </p:spTree>
    <p:extLst>
      <p:ext uri="{BB962C8B-B14F-4D97-AF65-F5344CB8AC3E}">
        <p14:creationId xmlns:p14="http://schemas.microsoft.com/office/powerpoint/2010/main" val="1865396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key to retaining confidentiality is ensuring that the information is available only to designated persons. The process of access control – restricting who can see what – starts with permission from users. For example, the physicians identify the users, decide the required details, and assign usernames and passwords in realistic practice. Passwords must be amended at certain intervals, a minimum number of characters must be specified, and password reuse must be prohibited (</a:t>
            </a:r>
            <a:r>
              <a:rPr lang="en-GB" sz="1200" kern="1200" dirty="0" err="1">
                <a:solidFill>
                  <a:schemeClr val="tx1"/>
                </a:solidFill>
                <a:effectLst/>
                <a:latin typeface="+mn-lt"/>
                <a:ea typeface="+mn-ea"/>
                <a:cs typeface="+mn-cs"/>
              </a:rPr>
              <a:t>Chenthara</a:t>
            </a:r>
            <a:r>
              <a:rPr lang="en-GB" sz="1200" kern="1200" dirty="0">
                <a:solidFill>
                  <a:schemeClr val="tx1"/>
                </a:solidFill>
                <a:effectLst/>
                <a:latin typeface="+mn-lt"/>
                <a:ea typeface="+mn-ea"/>
                <a:cs typeface="+mn-cs"/>
              </a:rPr>
              <a:t> et al., 2019). A two-tier authentication approach is taken by many organizations and by physicians by incorporating a biometric identification scan such as thumb, retina, finger, or facial recognition.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B47B69C-C987-4375-AE57-A8F573D7C377}" type="slidenum">
              <a:rPr lang="en-US" smtClean="0"/>
              <a:t>4</a:t>
            </a:fld>
            <a:endParaRPr lang="en-US"/>
          </a:p>
        </p:txBody>
      </p:sp>
    </p:spTree>
    <p:extLst>
      <p:ext uri="{BB962C8B-B14F-4D97-AF65-F5344CB8AC3E}">
        <p14:creationId xmlns:p14="http://schemas.microsoft.com/office/powerpoint/2010/main" val="2700541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the healthcare services, health information systems are introducing a transformation. In addition to increasing the productivity of trained personnel, their practice is often promoted and coordinated for the comprehensive processes in hospitals and medical procedures. As a result, they focused on improving patient care (</a:t>
            </a:r>
            <a:r>
              <a:rPr lang="en-GB" sz="1200" kern="1200" dirty="0" err="1">
                <a:solidFill>
                  <a:schemeClr val="tx1"/>
                </a:solidFill>
                <a:effectLst/>
                <a:latin typeface="+mn-lt"/>
                <a:ea typeface="+mn-ea"/>
                <a:cs typeface="+mn-cs"/>
              </a:rPr>
              <a:t>Sinhasane</a:t>
            </a:r>
            <a:r>
              <a:rPr lang="en-GB" sz="1200" kern="1200" dirty="0">
                <a:solidFill>
                  <a:schemeClr val="tx1"/>
                </a:solidFill>
                <a:effectLst/>
                <a:latin typeface="+mn-lt"/>
                <a:ea typeface="+mn-ea"/>
                <a:cs typeface="+mn-cs"/>
              </a:rPr>
              <a:t>, 2019). Briefly, HIE gives patients and healthcare providers a win-win scenario. Health Information Systems brings value into the clinical process, enhances the everyday work of health care and administration professionals, and increases patient satisfaction. Patients will depend on your service, and you earn more patients and a great return on investment as you become a trusted name in your industry.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B47B69C-C987-4375-AE57-A8F573D7C377}" type="slidenum">
              <a:rPr lang="en-US" smtClean="0"/>
              <a:t>5</a:t>
            </a:fld>
            <a:endParaRPr lang="en-US"/>
          </a:p>
        </p:txBody>
      </p:sp>
    </p:spTree>
    <p:extLst>
      <p:ext uri="{BB962C8B-B14F-4D97-AF65-F5344CB8AC3E}">
        <p14:creationId xmlns:p14="http://schemas.microsoft.com/office/powerpoint/2010/main" val="1242246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search for the more comprehensive treatment itself is not new, but very recently, new prospects have arisen for successful implementation. The proper application of advanced ICT will contribute in particular greatly to the achievement of this objective(</a:t>
            </a:r>
            <a:r>
              <a:rPr lang="en-GB" sz="1200" kern="1200" dirty="0" err="1">
                <a:solidFill>
                  <a:schemeClr val="tx1"/>
                </a:solidFill>
                <a:effectLst/>
                <a:latin typeface="+mn-lt"/>
                <a:ea typeface="+mn-ea"/>
                <a:cs typeface="+mn-cs"/>
              </a:rPr>
              <a:t>Stroetmann</a:t>
            </a:r>
            <a:r>
              <a:rPr lang="en-GB" sz="1200" kern="1200" dirty="0">
                <a:solidFill>
                  <a:schemeClr val="tx1"/>
                </a:solidFill>
                <a:effectLst/>
                <a:latin typeface="+mn-lt"/>
                <a:ea typeface="+mn-ea"/>
                <a:cs typeface="+mn-cs"/>
              </a:rPr>
              <a:t> et al., 2017). Up to now, the participation of key players has been restricted by confusion and complexity concerning telehealth's role and its added value and benefits. If adequate proof of telehealth is to be integrated into healthcare and social services, there would be inadequate market forces on their own.</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B47B69C-C987-4375-AE57-A8F573D7C377}" type="slidenum">
              <a:rPr lang="en-US" smtClean="0"/>
              <a:t>6</a:t>
            </a:fld>
            <a:endParaRPr lang="en-US"/>
          </a:p>
        </p:txBody>
      </p:sp>
    </p:spTree>
    <p:extLst>
      <p:ext uri="{BB962C8B-B14F-4D97-AF65-F5344CB8AC3E}">
        <p14:creationId xmlns:p14="http://schemas.microsoft.com/office/powerpoint/2010/main" val="650421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implement and make use of the system, most countries have invested a lot of capital. The energy that has been directed needs to be replicated in the output that the system brings. The HIE has been assessed on its effectiveness and efficiency. It has been a system that has ensured improvement in the health recording systems (Yeager et al., 2017). Patients have been able to receive good healthcare and treatment based on their prior health records. The system has also been generally accepted by most people who have tried to adopt the system.</a:t>
            </a:r>
          </a:p>
          <a:p>
            <a:endParaRPr lang="en-US" dirty="0"/>
          </a:p>
        </p:txBody>
      </p:sp>
      <p:sp>
        <p:nvSpPr>
          <p:cNvPr id="4" name="Slide Number Placeholder 3"/>
          <p:cNvSpPr>
            <a:spLocks noGrp="1"/>
          </p:cNvSpPr>
          <p:nvPr>
            <p:ph type="sldNum" sz="quarter" idx="10"/>
          </p:nvPr>
        </p:nvSpPr>
        <p:spPr/>
        <p:txBody>
          <a:bodyPr/>
          <a:lstStyle/>
          <a:p>
            <a:fld id="{BB47B69C-C987-4375-AE57-A8F573D7C377}" type="slidenum">
              <a:rPr lang="en-US" smtClean="0"/>
              <a:t>7</a:t>
            </a:fld>
            <a:endParaRPr lang="en-US"/>
          </a:p>
        </p:txBody>
      </p:sp>
    </p:spTree>
    <p:extLst>
      <p:ext uri="{BB962C8B-B14F-4D97-AF65-F5344CB8AC3E}">
        <p14:creationId xmlns:p14="http://schemas.microsoft.com/office/powerpoint/2010/main" val="1936465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Public transparency must also be emphasized by any potential state or federal support for technology suppliers or HIE organizations. HIE repositories are packaged with federally-subsidized EHRs collected patient information, and a lot of dollars paid by HIE organizations to vendors were generated by government funding mechanisms (Yeager et al., 2017). As a condition of public funding for health IT vendor contracts, regulations requiring details to be made readily available may be needed in a timely and full manner. It is vital to ensure public transparency for all those who have earned public funds as the locus of HIE operations moves from public NGOs to private HIE companies.</a:t>
            </a:r>
          </a:p>
          <a:p>
            <a:endParaRPr lang="en-US" dirty="0"/>
          </a:p>
        </p:txBody>
      </p:sp>
      <p:sp>
        <p:nvSpPr>
          <p:cNvPr id="4" name="Slide Number Placeholder 3"/>
          <p:cNvSpPr>
            <a:spLocks noGrp="1"/>
          </p:cNvSpPr>
          <p:nvPr>
            <p:ph type="sldNum" sz="quarter" idx="10"/>
          </p:nvPr>
        </p:nvSpPr>
        <p:spPr/>
        <p:txBody>
          <a:bodyPr/>
          <a:lstStyle/>
          <a:p>
            <a:fld id="{BB47B69C-C987-4375-AE57-A8F573D7C377}" type="slidenum">
              <a:rPr lang="en-US" smtClean="0"/>
              <a:t>8</a:t>
            </a:fld>
            <a:endParaRPr lang="en-US"/>
          </a:p>
        </p:txBody>
      </p:sp>
    </p:spTree>
    <p:extLst>
      <p:ext uri="{BB962C8B-B14F-4D97-AF65-F5344CB8AC3E}">
        <p14:creationId xmlns:p14="http://schemas.microsoft.com/office/powerpoint/2010/main" val="1859114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Research and assessment on HIE require substantial time, effort, and collaboration between different stakeholders. HIE research will undoubtedly continue to concentrate on single HIE organizations and unrefined initiatives – leaving health services research to provide underwhelming comments and review of the effects of HIE – without greater standardization, support, and collaborations. Alternatively, HIE approaches' evolution can present opportunities as some models are more inclined towards research activities. The result can lead to a robust impact assessment of HIE, on the one side. But the assessment of one methodology in HIE does not consider alternate methods for comparison (e.g., Business HIE).</a:t>
            </a:r>
          </a:p>
          <a:p>
            <a:endParaRPr lang="en-US" dirty="0"/>
          </a:p>
        </p:txBody>
      </p:sp>
      <p:sp>
        <p:nvSpPr>
          <p:cNvPr id="4" name="Slide Number Placeholder 3"/>
          <p:cNvSpPr>
            <a:spLocks noGrp="1"/>
          </p:cNvSpPr>
          <p:nvPr>
            <p:ph type="sldNum" sz="quarter" idx="10"/>
          </p:nvPr>
        </p:nvSpPr>
        <p:spPr/>
        <p:txBody>
          <a:bodyPr/>
          <a:lstStyle/>
          <a:p>
            <a:fld id="{BB47B69C-C987-4375-AE57-A8F573D7C377}" type="slidenum">
              <a:rPr lang="en-US" smtClean="0"/>
              <a:t>9</a:t>
            </a:fld>
            <a:endParaRPr lang="en-US"/>
          </a:p>
        </p:txBody>
      </p:sp>
    </p:spTree>
    <p:extLst>
      <p:ext uri="{BB962C8B-B14F-4D97-AF65-F5344CB8AC3E}">
        <p14:creationId xmlns:p14="http://schemas.microsoft.com/office/powerpoint/2010/main" val="3609192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7B5171-5CEE-4F57-89A6-7475171ED9BD}"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1313976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7B5171-5CEE-4F57-89A6-7475171ED9BD}"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336979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7B5171-5CEE-4F57-89A6-7475171ED9BD}"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3780672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7B5171-5CEE-4F57-89A6-7475171ED9BD}" type="datetimeFigureOut">
              <a:rPr lang="en-US" smtClean="0"/>
              <a:t>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1766303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7B5171-5CEE-4F57-89A6-7475171ED9BD}" type="datetimeFigureOut">
              <a:rPr lang="en-US" smtClean="0"/>
              <a:t>1/30/2021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391813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7B5171-5CEE-4F57-89A6-7475171ED9BD}" type="datetimeFigureOut">
              <a:rPr lang="en-US" smtClean="0"/>
              <a:t>1/30/2021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4091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B5171-5CEE-4F57-89A6-7475171ED9BD}" type="datetimeFigureOut">
              <a:rPr lang="en-US" smtClean="0"/>
              <a:t>1/30/2021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2724237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7B5171-5CEE-4F57-89A6-7475171ED9BD}" type="datetimeFigureOut">
              <a:rPr lang="en-US" smtClean="0"/>
              <a:t>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3917423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D7B5171-5CEE-4F57-89A6-7475171ED9BD}" type="datetimeFigureOut">
              <a:rPr lang="en-US" smtClean="0"/>
              <a:t>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1388173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7B5171-5CEE-4F57-89A6-7475171ED9BD}"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4046121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7B5171-5CEE-4F57-89A6-7475171ED9BD}"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94F74-2F3B-4E1E-BAD8-455B4E269B9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25168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7B5171-5CEE-4F57-89A6-7475171ED9BD}"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36747607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7B5171-5CEE-4F57-89A6-7475171ED9BD}"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94F74-2F3B-4E1E-BAD8-455B4E269B9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01540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7B5171-5CEE-4F57-89A6-7475171ED9BD}"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99099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7B5171-5CEE-4F57-89A6-7475171ED9BD}"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3445557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7B5171-5CEE-4F57-89A6-7475171ED9BD}" type="datetimeFigureOut">
              <a:rPr lang="en-US" smtClean="0"/>
              <a:t>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694F74-2F3B-4E1E-BAD8-455B4E269B9F}" type="slidenum">
              <a:rPr lang="en-US" smtClean="0"/>
              <a:t>‹#›</a:t>
            </a:fld>
            <a:endParaRPr lang="en-US"/>
          </a:p>
        </p:txBody>
      </p:sp>
    </p:spTree>
    <p:extLst>
      <p:ext uri="{BB962C8B-B14F-4D97-AF65-F5344CB8AC3E}">
        <p14:creationId xmlns:p14="http://schemas.microsoft.com/office/powerpoint/2010/main" val="2968585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7B5171-5CEE-4F57-89A6-7475171ED9BD}" type="datetimeFigureOut">
              <a:rPr lang="en-US" smtClean="0"/>
              <a:t>1/30/2021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E694F74-2F3B-4E1E-BAD8-455B4E269B9F}" type="slidenum">
              <a:rPr lang="en-US" smtClean="0"/>
              <a:t>‹#›</a:t>
            </a:fld>
            <a:endParaRPr lang="en-US"/>
          </a:p>
        </p:txBody>
      </p:sp>
    </p:spTree>
    <p:extLst>
      <p:ext uri="{BB962C8B-B14F-4D97-AF65-F5344CB8AC3E}">
        <p14:creationId xmlns:p14="http://schemas.microsoft.com/office/powerpoint/2010/main" val="154166264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hyperlink" Target="https://mobisoftinfotech.com/resources/blog/importance-of-health-information-system/" TargetMode="Externa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7766936" cy="1646302"/>
          </a:xfrm>
        </p:spPr>
        <p:txBody>
          <a:bodyPr/>
          <a:lstStyle/>
          <a:p>
            <a:pPr algn="ctr"/>
            <a:r>
              <a:rPr lang="en-US" dirty="0"/>
              <a:t>Health Information Exchange (HIE)</a:t>
            </a:r>
          </a:p>
        </p:txBody>
      </p:sp>
      <p:sp>
        <p:nvSpPr>
          <p:cNvPr id="3" name="Subtitle 2"/>
          <p:cNvSpPr>
            <a:spLocks noGrp="1"/>
          </p:cNvSpPr>
          <p:nvPr>
            <p:ph type="subTitle" idx="1"/>
          </p:nvPr>
        </p:nvSpPr>
        <p:spPr>
          <a:xfrm>
            <a:off x="1524000" y="3906982"/>
            <a:ext cx="7750003" cy="2013758"/>
          </a:xfrm>
        </p:spPr>
        <p:txBody>
          <a:bodyPr>
            <a:normAutofit/>
          </a:bodyPr>
          <a:lstStyle/>
          <a:p>
            <a:r>
              <a:rPr lang="en-US" dirty="0"/>
              <a:t>Presented by:</a:t>
            </a:r>
          </a:p>
          <a:p>
            <a:r>
              <a:rPr lang="en-US" dirty="0"/>
              <a:t>Name</a:t>
            </a:r>
          </a:p>
          <a:p>
            <a:r>
              <a:rPr lang="en-US" dirty="0"/>
              <a:t>Affiliation</a:t>
            </a:r>
          </a:p>
          <a:p>
            <a:r>
              <a:rPr lang="en-US" dirty="0"/>
              <a:t>date</a:t>
            </a:r>
          </a:p>
        </p:txBody>
      </p:sp>
    </p:spTree>
    <p:extLst>
      <p:ext uri="{BB962C8B-B14F-4D97-AF65-F5344CB8AC3E}">
        <p14:creationId xmlns:p14="http://schemas.microsoft.com/office/powerpoint/2010/main" val="2657550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a:bodyPr>
          <a:lstStyle/>
          <a:p>
            <a:r>
              <a:rPr lang="en-US" dirty="0"/>
              <a:t>There has been a great demand for better and secure health information systems</a:t>
            </a:r>
          </a:p>
          <a:p>
            <a:r>
              <a:rPr lang="en-US" dirty="0"/>
              <a:t>The Health Information Exchange (HIE) enables multiple providers</a:t>
            </a:r>
          </a:p>
          <a:p>
            <a:r>
              <a:rPr lang="en-US" dirty="0"/>
              <a:t>HIE provides a better and secure system to share information</a:t>
            </a:r>
          </a:p>
          <a:p>
            <a:r>
              <a:rPr lang="en-US" dirty="0"/>
              <a:t>This presentation will describe the safety of sharing health information through cloud-based HIE</a:t>
            </a:r>
          </a:p>
          <a:p>
            <a:r>
              <a:rPr lang="en-US" dirty="0"/>
              <a:t>It will assess the effectiveness of the system and also give possible recommendations</a:t>
            </a:r>
          </a:p>
          <a:p>
            <a:r>
              <a:rPr lang="en-US" dirty="0"/>
              <a:t>This study highlights important areas requiring further research, such as developing methodologies to properly model HIE activity's effect on patient outcomes</a:t>
            </a:r>
          </a:p>
        </p:txBody>
      </p:sp>
    </p:spTree>
    <p:extLst>
      <p:ext uri="{BB962C8B-B14F-4D97-AF65-F5344CB8AC3E}">
        <p14:creationId xmlns:p14="http://schemas.microsoft.com/office/powerpoint/2010/main" val="1967407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Electronic Health Records in the HIE Cloud</a:t>
            </a:r>
          </a:p>
        </p:txBody>
      </p:sp>
      <p:sp>
        <p:nvSpPr>
          <p:cNvPr id="3" name="Content Placeholder 2"/>
          <p:cNvSpPr>
            <a:spLocks noGrp="1"/>
          </p:cNvSpPr>
          <p:nvPr>
            <p:ph idx="1"/>
          </p:nvPr>
        </p:nvSpPr>
        <p:spPr>
          <a:xfrm>
            <a:off x="838200" y="1825624"/>
            <a:ext cx="10515600" cy="4849495"/>
          </a:xfrm>
        </p:spPr>
        <p:txBody>
          <a:bodyPr>
            <a:noAutofit/>
          </a:bodyPr>
          <a:lstStyle/>
          <a:p>
            <a:r>
              <a:rPr lang="en-US" sz="2400" dirty="0"/>
              <a:t>Most nations have migrated to the electronic recording systems that are used in transferring patient health status</a:t>
            </a:r>
          </a:p>
          <a:p>
            <a:r>
              <a:rPr lang="en-US" sz="2400" dirty="0"/>
              <a:t>Cloud migration is the process of transferring the health records into the cloud through the movement of the IT process involved and data</a:t>
            </a:r>
          </a:p>
          <a:p>
            <a:r>
              <a:rPr lang="en-US" sz="2400" dirty="0"/>
              <a:t>It provides a safe way of exchanging and transferring data through the various department of a health care facility</a:t>
            </a:r>
          </a:p>
          <a:p>
            <a:r>
              <a:rPr lang="en-US" sz="2400" dirty="0"/>
              <a:t>The system also provides a safe way of storing patients data free from loss or unauthorized access</a:t>
            </a:r>
          </a:p>
          <a:p>
            <a:r>
              <a:rPr lang="en-US" sz="2400" dirty="0"/>
              <a:t>The cloud saves information of a patient that can be retrieved on other visits to a hospital</a:t>
            </a:r>
          </a:p>
          <a:p>
            <a:r>
              <a:rPr lang="en-US" sz="2400" dirty="0"/>
              <a:t>The health practitioners using this system will easily access the patient health records and add more to them.</a:t>
            </a:r>
          </a:p>
        </p:txBody>
      </p:sp>
    </p:spTree>
    <p:extLst>
      <p:ext uri="{BB962C8B-B14F-4D97-AF65-F5344CB8AC3E}">
        <p14:creationId xmlns:p14="http://schemas.microsoft.com/office/powerpoint/2010/main" val="1424558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Security and Privacy of Health Information</a:t>
            </a:r>
            <a:endParaRPr lang="en-US" dirty="0"/>
          </a:p>
        </p:txBody>
      </p:sp>
      <p:sp>
        <p:nvSpPr>
          <p:cNvPr id="3" name="Content Placeholder 2"/>
          <p:cNvSpPr>
            <a:spLocks noGrp="1"/>
          </p:cNvSpPr>
          <p:nvPr>
            <p:ph idx="1"/>
          </p:nvPr>
        </p:nvSpPr>
        <p:spPr/>
        <p:txBody>
          <a:bodyPr>
            <a:normAutofit fontScale="92500" lnSpcReduction="20000"/>
          </a:bodyPr>
          <a:lstStyle/>
          <a:p>
            <a:pPr lvl="0"/>
            <a:r>
              <a:rPr lang="en-GB" dirty="0"/>
              <a:t>Health information privacy is all practices put in place in maintaining the confidentiality and security of patients records </a:t>
            </a:r>
            <a:endParaRPr lang="en-US" dirty="0"/>
          </a:p>
          <a:p>
            <a:pPr lvl="0"/>
            <a:r>
              <a:rPr lang="en-GB" dirty="0"/>
              <a:t>Due to the regular digitalization of medical records, cybersecurity is becoming a widespread problem in the healthcare sector.</a:t>
            </a:r>
            <a:endParaRPr lang="en-US" dirty="0"/>
          </a:p>
          <a:p>
            <a:pPr lvl="0"/>
            <a:r>
              <a:rPr lang="en-GB" dirty="0"/>
              <a:t>To take major, swift decisions about their medical treatment, doctors need access to patient information.</a:t>
            </a:r>
            <a:endParaRPr lang="en-US" dirty="0"/>
          </a:p>
          <a:p>
            <a:pPr lvl="0"/>
            <a:r>
              <a:rPr lang="en-GB" dirty="0"/>
              <a:t> However, patients have the right to determine how and when the information can be accessed or exchanged.</a:t>
            </a:r>
            <a:endParaRPr lang="en-US" dirty="0"/>
          </a:p>
          <a:p>
            <a:pPr lvl="0"/>
            <a:r>
              <a:rPr lang="en-GB" dirty="0"/>
              <a:t>The Ministry of Health has implemented various measures to maintain the privacy and confidentiality of patient's information</a:t>
            </a:r>
            <a:endParaRPr lang="en-US" dirty="0"/>
          </a:p>
          <a:p>
            <a:pPr lvl="0"/>
            <a:r>
              <a:rPr lang="en-GB" dirty="0"/>
              <a:t>The health officials, including the doctors, have a mandate to protect the medical information stored electronically</a:t>
            </a:r>
            <a:endParaRPr lang="en-US" dirty="0"/>
          </a:p>
          <a:p>
            <a:pPr lvl="0"/>
            <a:r>
              <a:rPr lang="en-GB" dirty="0"/>
              <a:t>Information security can affect the quality of care given to a patient (</a:t>
            </a:r>
            <a:r>
              <a:rPr lang="en-GB" dirty="0" err="1"/>
              <a:t>Chenthara</a:t>
            </a:r>
            <a:r>
              <a:rPr lang="en-GB" dirty="0"/>
              <a:t> et al., 2019)</a:t>
            </a:r>
            <a:endParaRPr lang="en-US" dirty="0"/>
          </a:p>
        </p:txBody>
      </p:sp>
    </p:spTree>
    <p:extLst>
      <p:ext uri="{BB962C8B-B14F-4D97-AF65-F5344CB8AC3E}">
        <p14:creationId xmlns:p14="http://schemas.microsoft.com/office/powerpoint/2010/main" val="4259403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Increasing Access to Health Care</a:t>
            </a:r>
            <a:endParaRPr lang="en-US" dirty="0"/>
          </a:p>
        </p:txBody>
      </p:sp>
      <p:sp>
        <p:nvSpPr>
          <p:cNvPr id="3" name="Content Placeholder 2"/>
          <p:cNvSpPr>
            <a:spLocks noGrp="1"/>
          </p:cNvSpPr>
          <p:nvPr>
            <p:ph idx="1"/>
          </p:nvPr>
        </p:nvSpPr>
        <p:spPr/>
        <p:txBody>
          <a:bodyPr>
            <a:normAutofit/>
          </a:bodyPr>
          <a:lstStyle/>
          <a:p>
            <a:pPr lvl="0"/>
            <a:r>
              <a:rPr lang="en-GB" dirty="0"/>
              <a:t>The Healthcare Information Exchange Systems have enhanced healthcare data management</a:t>
            </a:r>
            <a:endParaRPr lang="en-US" dirty="0"/>
          </a:p>
          <a:p>
            <a:pPr lvl="0"/>
            <a:r>
              <a:rPr lang="en-GB" dirty="0"/>
              <a:t>The health Information Systems have made it easier for the physicians to access the patient's data, improving efficiency in service delivery (</a:t>
            </a:r>
            <a:r>
              <a:rPr lang="en-GB" dirty="0" err="1"/>
              <a:t>Sinhasane</a:t>
            </a:r>
            <a:r>
              <a:rPr lang="en-GB" dirty="0"/>
              <a:t>, 2019)</a:t>
            </a:r>
            <a:endParaRPr lang="en-US" dirty="0"/>
          </a:p>
          <a:p>
            <a:pPr lvl="0"/>
            <a:r>
              <a:rPr lang="en-GB" dirty="0"/>
              <a:t>Implementing cloud-based healthcare information sharing has significantly improved the quality of patient care, reducing errors in the administration of data, operational cost reduction, and streamlining the internal management </a:t>
            </a:r>
            <a:endParaRPr lang="en-US" dirty="0"/>
          </a:p>
          <a:p>
            <a:pPr lvl="0"/>
            <a:r>
              <a:rPr lang="en-GB" dirty="0"/>
              <a:t>The treatment processes are well organized and coordinated</a:t>
            </a:r>
            <a:endParaRPr lang="en-US" dirty="0"/>
          </a:p>
          <a:p>
            <a:pPr lvl="0"/>
            <a:r>
              <a:rPr lang="en-GB" dirty="0"/>
              <a:t>The health information-sharing systems have played a significant role in time-saving</a:t>
            </a:r>
            <a:endParaRPr lang="en-US" dirty="0"/>
          </a:p>
        </p:txBody>
      </p:sp>
    </p:spTree>
    <p:extLst>
      <p:ext uri="{BB962C8B-B14F-4D97-AF65-F5344CB8AC3E}">
        <p14:creationId xmlns:p14="http://schemas.microsoft.com/office/powerpoint/2010/main" val="1298035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Telehealth</a:t>
            </a:r>
            <a:endParaRPr lang="en-US" dirty="0"/>
          </a:p>
        </p:txBody>
      </p:sp>
      <p:sp>
        <p:nvSpPr>
          <p:cNvPr id="3" name="Content Placeholder 2"/>
          <p:cNvSpPr>
            <a:spLocks noGrp="1"/>
          </p:cNvSpPr>
          <p:nvPr>
            <p:ph idx="1"/>
          </p:nvPr>
        </p:nvSpPr>
        <p:spPr/>
        <p:txBody>
          <a:bodyPr>
            <a:normAutofit lnSpcReduction="10000"/>
          </a:bodyPr>
          <a:lstStyle/>
          <a:p>
            <a:pPr lvl="0"/>
            <a:r>
              <a:rPr lang="en-GB" dirty="0"/>
              <a:t>Telehealth, the provision of remote care, is likely to be a core component of the future's advanced care ICT system.</a:t>
            </a:r>
            <a:endParaRPr lang="en-US" dirty="0"/>
          </a:p>
          <a:p>
            <a:pPr lvl="0"/>
            <a:r>
              <a:rPr lang="en-GB" dirty="0"/>
              <a:t>High expectations have already been raised among policymakers about their ability to provide solutions to the increasing problems.</a:t>
            </a:r>
            <a:endParaRPr lang="en-US" dirty="0"/>
          </a:p>
          <a:p>
            <a:pPr lvl="0"/>
            <a:r>
              <a:rPr lang="en-GB" dirty="0"/>
              <a:t>Telehealth, the provision of remote care, is likely to be a core component of the future's advanced care ICT system. </a:t>
            </a:r>
            <a:endParaRPr lang="en-US" dirty="0"/>
          </a:p>
          <a:p>
            <a:pPr lvl="0"/>
            <a:r>
              <a:rPr lang="en-GB" dirty="0"/>
              <a:t>High expectations have already been raised among policymakers about their ability to provide solutions to rising capability problems (</a:t>
            </a:r>
            <a:r>
              <a:rPr lang="en-GB" dirty="0" err="1"/>
              <a:t>Stroetmann</a:t>
            </a:r>
            <a:r>
              <a:rPr lang="en-GB" dirty="0"/>
              <a:t> et al., 2017)</a:t>
            </a:r>
            <a:endParaRPr lang="en-US" dirty="0"/>
          </a:p>
          <a:p>
            <a:pPr lvl="0"/>
            <a:r>
              <a:rPr lang="en-GB" dirty="0"/>
              <a:t> Integrated focus also needs linkage to more complete eHealth solutions in today's divided telehealth applications where clinical pathway and service delivery processes are completely coordinated, and patient information is exchanged safely.</a:t>
            </a:r>
            <a:endParaRPr lang="en-US" dirty="0"/>
          </a:p>
        </p:txBody>
      </p:sp>
    </p:spTree>
    <p:extLst>
      <p:ext uri="{BB962C8B-B14F-4D97-AF65-F5344CB8AC3E}">
        <p14:creationId xmlns:p14="http://schemas.microsoft.com/office/powerpoint/2010/main" val="457308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 of Efficient and Effective Care</a:t>
            </a:r>
          </a:p>
        </p:txBody>
      </p:sp>
      <p:sp>
        <p:nvSpPr>
          <p:cNvPr id="3" name="Content Placeholder 2"/>
          <p:cNvSpPr>
            <a:spLocks noGrp="1"/>
          </p:cNvSpPr>
          <p:nvPr>
            <p:ph idx="1"/>
          </p:nvPr>
        </p:nvSpPr>
        <p:spPr>
          <a:xfrm>
            <a:off x="838200" y="1485900"/>
            <a:ext cx="10515600" cy="5372100"/>
          </a:xfrm>
        </p:spPr>
        <p:txBody>
          <a:bodyPr>
            <a:noAutofit/>
          </a:bodyPr>
          <a:lstStyle/>
          <a:p>
            <a:r>
              <a:rPr lang="en-US" sz="3200" dirty="0"/>
              <a:t>Healthcare assessment refers to the critical assessment of the health system to determine whether it fulfills the objectives</a:t>
            </a:r>
          </a:p>
          <a:p>
            <a:r>
              <a:rPr lang="en-US" sz="3200" dirty="0"/>
              <a:t>The HIE cloud has been very efficient in its use in that it has achieved its objective of providing a secure way to store patient information</a:t>
            </a:r>
          </a:p>
          <a:p>
            <a:r>
              <a:rPr lang="en-US" sz="3200" dirty="0"/>
              <a:t>The system has also been effective since it has improved healthcare since a patient's health record can be accessed for a longer period</a:t>
            </a:r>
          </a:p>
          <a:p>
            <a:r>
              <a:rPr lang="en-US" sz="3200" dirty="0"/>
              <a:t>The system has been generally accepted wherever it has been implemented</a:t>
            </a:r>
          </a:p>
        </p:txBody>
      </p:sp>
    </p:spTree>
    <p:extLst>
      <p:ext uri="{BB962C8B-B14F-4D97-AF65-F5344CB8AC3E}">
        <p14:creationId xmlns:p14="http://schemas.microsoft.com/office/powerpoint/2010/main" val="1527486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a:t>
            </a:r>
          </a:p>
        </p:txBody>
      </p:sp>
      <p:sp>
        <p:nvSpPr>
          <p:cNvPr id="3" name="Content Placeholder 2"/>
          <p:cNvSpPr>
            <a:spLocks noGrp="1"/>
          </p:cNvSpPr>
          <p:nvPr>
            <p:ph idx="1"/>
          </p:nvPr>
        </p:nvSpPr>
        <p:spPr/>
        <p:txBody>
          <a:bodyPr>
            <a:normAutofit fontScale="77500" lnSpcReduction="20000"/>
          </a:bodyPr>
          <a:lstStyle/>
          <a:p>
            <a:r>
              <a:rPr lang="en-US" sz="3200" dirty="0"/>
              <a:t>HIE should convene panels to support the research agenda for conceptual thinking and development of secondary data</a:t>
            </a:r>
          </a:p>
          <a:p>
            <a:r>
              <a:rPr lang="en-US" sz="3200" dirty="0"/>
              <a:t>Second, the incorporation into the daily activities of HIE organizations, academic researchers, and evaluators through structured collaborations could reduce the challenges and challenges of cooperation with the goals described in the findings</a:t>
            </a:r>
          </a:p>
          <a:p>
            <a:r>
              <a:rPr lang="en-US" sz="3200" dirty="0"/>
              <a:t>Lastly, current funding practices are not aligned with current health policy to produce optimal science</a:t>
            </a:r>
          </a:p>
        </p:txBody>
      </p:sp>
    </p:spTree>
    <p:extLst>
      <p:ext uri="{BB962C8B-B14F-4D97-AF65-F5344CB8AC3E}">
        <p14:creationId xmlns:p14="http://schemas.microsoft.com/office/powerpoint/2010/main" val="2265376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br>
              <a:rPr lang="en-US" dirty="0"/>
            </a:br>
            <a:endParaRPr lang="en-US" dirty="0"/>
          </a:p>
        </p:txBody>
      </p:sp>
      <p:sp>
        <p:nvSpPr>
          <p:cNvPr id="3" name="Content Placeholder 2"/>
          <p:cNvSpPr>
            <a:spLocks noGrp="1"/>
          </p:cNvSpPr>
          <p:nvPr>
            <p:ph idx="1"/>
          </p:nvPr>
        </p:nvSpPr>
        <p:spPr>
          <a:xfrm>
            <a:off x="838200" y="1120139"/>
            <a:ext cx="10515600" cy="6278187"/>
          </a:xfrm>
        </p:spPr>
        <p:txBody>
          <a:bodyPr>
            <a:noAutofit/>
          </a:bodyPr>
          <a:lstStyle/>
          <a:p>
            <a:r>
              <a:rPr lang="en-US" sz="2800" dirty="0"/>
              <a:t>HIE has been efficient in its use to store health records in the cloud</a:t>
            </a:r>
          </a:p>
          <a:p>
            <a:r>
              <a:rPr lang="en-US" sz="2800" dirty="0"/>
              <a:t>The cloud has a safe a secure storage for the patient data; the data can be stored for an entire lifetime</a:t>
            </a:r>
          </a:p>
          <a:p>
            <a:r>
              <a:rPr lang="en-US" sz="2800" dirty="0"/>
              <a:t>The HIE cloud systems have, however, several drawbacks and need improvement to enhance them to better standards</a:t>
            </a:r>
          </a:p>
          <a:p>
            <a:r>
              <a:rPr lang="en-US" sz="2800" dirty="0"/>
              <a:t>The evolution of HIE approaches can present opportunities as some models are more inclined towards research activities</a:t>
            </a:r>
          </a:p>
          <a:p>
            <a:r>
              <a:rPr lang="en-US" sz="2800" dirty="0"/>
              <a:t>The health record is electronically recorded, produced, and processed</a:t>
            </a:r>
          </a:p>
          <a:p>
            <a:endParaRPr lang="en-US" sz="2800" dirty="0"/>
          </a:p>
        </p:txBody>
      </p:sp>
    </p:spTree>
    <p:extLst>
      <p:ext uri="{BB962C8B-B14F-4D97-AF65-F5344CB8AC3E}">
        <p14:creationId xmlns:p14="http://schemas.microsoft.com/office/powerpoint/2010/main" val="2879818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a:bodyPr>
          <a:lstStyle/>
          <a:p>
            <a:r>
              <a:rPr lang="en-US" dirty="0" err="1"/>
              <a:t>Dauwed</a:t>
            </a:r>
            <a:r>
              <a:rPr lang="en-US" dirty="0"/>
              <a:t>, M., </a:t>
            </a:r>
            <a:r>
              <a:rPr lang="en-US" dirty="0" err="1"/>
              <a:t>Yahaya</a:t>
            </a:r>
            <a:r>
              <a:rPr lang="en-US" dirty="0"/>
              <a:t>, J., </a:t>
            </a:r>
            <a:r>
              <a:rPr lang="en-US" dirty="0" err="1"/>
              <a:t>Mansor</a:t>
            </a:r>
            <a:r>
              <a:rPr lang="en-US" dirty="0"/>
              <a:t>, Z., </a:t>
            </a:r>
            <a:r>
              <a:rPr lang="en-US" dirty="0" err="1"/>
              <a:t>Hamdan</a:t>
            </a:r>
            <a:r>
              <a:rPr lang="en-US" dirty="0"/>
              <a:t>, A. R., &amp; Meri, A. (2019, July). Health Information Exchange: Current Trends, Challenges, and Recommendations. In </a:t>
            </a:r>
            <a:r>
              <a:rPr lang="en-US" i="1" dirty="0"/>
              <a:t>2019 International Conference on Electrical Engineering and Informatics (ICEEI)</a:t>
            </a:r>
            <a:r>
              <a:rPr lang="en-US" dirty="0"/>
              <a:t> (pp. 518-523). IEEE.</a:t>
            </a:r>
          </a:p>
          <a:p>
            <a:r>
              <a:rPr lang="en-US" dirty="0"/>
              <a:t>Yeager, V. A., Vest, J. R., Walker, D., Diana, M. L., &amp; </a:t>
            </a:r>
            <a:r>
              <a:rPr lang="en-US" dirty="0" err="1"/>
              <a:t>Menachemi</a:t>
            </a:r>
            <a:r>
              <a:rPr lang="en-US" dirty="0"/>
              <a:t>, N. (2017). Challenges to conducting Health Information Exchange research and evaluation: Reflections and recommendations for examining the value of HIE. </a:t>
            </a:r>
            <a:r>
              <a:rPr lang="en-US" i="1" dirty="0" err="1"/>
              <a:t>eGEMs</a:t>
            </a:r>
            <a:r>
              <a:rPr lang="en-US" dirty="0"/>
              <a:t>, </a:t>
            </a:r>
            <a:r>
              <a:rPr lang="en-US" i="1" dirty="0"/>
              <a:t>5</a:t>
            </a:r>
            <a:r>
              <a:rPr lang="en-US" dirty="0"/>
              <a:t>(1)</a:t>
            </a:r>
          </a:p>
          <a:p>
            <a:r>
              <a:rPr lang="en-US" dirty="0"/>
              <a:t>Lee, S. H., Song, J. H., &amp; Kim, I. K. (2016). CDA generation and integration for health information exchange based on the cloud computing system. </a:t>
            </a:r>
            <a:r>
              <a:rPr lang="en-US" i="1" dirty="0" err="1"/>
              <a:t>Ieee</a:t>
            </a:r>
            <a:r>
              <a:rPr lang="en-US" i="1" dirty="0"/>
              <a:t> transactions on services computing</a:t>
            </a:r>
            <a:r>
              <a:rPr lang="en-US" dirty="0"/>
              <a:t>, </a:t>
            </a:r>
            <a:r>
              <a:rPr lang="en-US" i="1" dirty="0"/>
              <a:t>9</a:t>
            </a:r>
            <a:r>
              <a:rPr lang="en-US" dirty="0"/>
              <a:t>(2), 241-249.</a:t>
            </a:r>
          </a:p>
        </p:txBody>
      </p:sp>
    </p:spTree>
    <p:extLst>
      <p:ext uri="{BB962C8B-B14F-4D97-AF65-F5344CB8AC3E}">
        <p14:creationId xmlns:p14="http://schemas.microsoft.com/office/powerpoint/2010/main" val="3533278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lstStyle/>
          <a:p>
            <a:r>
              <a:rPr lang="en-GB" dirty="0" err="1"/>
              <a:t>Chenthara</a:t>
            </a:r>
            <a:r>
              <a:rPr lang="en-GB" dirty="0"/>
              <a:t>, S., Ahmed, K., Wang, H., &amp; Whittaker, F. (2019). Security and privacy-preserving challenges of e-health solutions in cloud computing. </a:t>
            </a:r>
            <a:r>
              <a:rPr lang="en-GB" i="1" dirty="0"/>
              <a:t>IEEE Access</a:t>
            </a:r>
            <a:r>
              <a:rPr lang="en-GB" dirty="0"/>
              <a:t>, </a:t>
            </a:r>
            <a:r>
              <a:rPr lang="en-GB" i="1" dirty="0"/>
              <a:t>7</a:t>
            </a:r>
            <a:r>
              <a:rPr lang="en-GB" dirty="0"/>
              <a:t>, 74361-74382.</a:t>
            </a:r>
            <a:endParaRPr lang="en-US" dirty="0"/>
          </a:p>
          <a:p>
            <a:r>
              <a:rPr lang="en-GB" dirty="0" err="1"/>
              <a:t>Sinhasane</a:t>
            </a:r>
            <a:r>
              <a:rPr lang="en-GB" dirty="0"/>
              <a:t> S. (2019). </a:t>
            </a:r>
            <a:r>
              <a:rPr lang="en-GB" dirty="0" err="1"/>
              <a:t>MoBisoft</a:t>
            </a:r>
            <a:r>
              <a:rPr lang="en-GB" dirty="0"/>
              <a:t>. What Is Health Information System (HIS) &amp; Its Importance? Available at; </a:t>
            </a:r>
            <a:r>
              <a:rPr lang="en-GB" u="sng" dirty="0">
                <a:hlinkClick r:id="rId2"/>
              </a:rPr>
              <a:t>https://mobisoftinfotech.com/resources/blog/importance-of-health-information-system/</a:t>
            </a:r>
            <a:r>
              <a:rPr lang="en-GB" dirty="0"/>
              <a:t>  </a:t>
            </a:r>
            <a:endParaRPr lang="en-US" dirty="0"/>
          </a:p>
          <a:p>
            <a:r>
              <a:rPr lang="en-GB" dirty="0" err="1"/>
              <a:t>Stroetmann</a:t>
            </a:r>
            <a:r>
              <a:rPr lang="en-GB" dirty="0"/>
              <a:t> K. A, Lutz K., Robinson S., </a:t>
            </a:r>
            <a:r>
              <a:rPr lang="en-GB" dirty="0" err="1"/>
              <a:t>Veli</a:t>
            </a:r>
            <a:r>
              <a:rPr lang="en-GB" dirty="0"/>
              <a:t> S., Kevin C. &amp; David M. (2017). World Health Organization. Health systems and policy analysis. How can telehealth help in the provision of integrated care?</a:t>
            </a:r>
            <a:endParaRPr lang="en-US" dirty="0"/>
          </a:p>
          <a:p>
            <a:endParaRPr lang="en-US" dirty="0"/>
          </a:p>
        </p:txBody>
      </p:sp>
    </p:spTree>
    <p:extLst>
      <p:ext uri="{BB962C8B-B14F-4D97-AF65-F5344CB8AC3E}">
        <p14:creationId xmlns:p14="http://schemas.microsoft.com/office/powerpoint/2010/main" val="353129274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TotalTime>
  <Words>1779</Words>
  <Application>Microsoft Office PowerPoint</Application>
  <PresentationFormat>Widescreen</PresentationFormat>
  <Paragraphs>79</Paragraphs>
  <Slides>11</Slides>
  <Notes>8</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Health Information Exchange (HIE)</vt:lpstr>
      <vt:lpstr>Introduction</vt:lpstr>
      <vt:lpstr>Electronic Health Records in the HIE Cloud</vt:lpstr>
      <vt:lpstr>Security and Privacy of Health Information</vt:lpstr>
      <vt:lpstr>Increasing Access to Health Care</vt:lpstr>
      <vt:lpstr>Telehealth</vt:lpstr>
      <vt:lpstr>Assessment of Efficient and Effective Care</vt:lpstr>
      <vt:lpstr>Recommendations</vt:lpstr>
      <vt:lpstr>Conclusion </vt:lpstr>
      <vt:lpstr>References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Information Exchange (HIE)</dc:title>
  <dc:creator>user</dc:creator>
  <cp:lastModifiedBy>254716226303</cp:lastModifiedBy>
  <cp:revision>4</cp:revision>
  <dcterms:created xsi:type="dcterms:W3CDTF">2021-01-29T21:23:19Z</dcterms:created>
  <dcterms:modified xsi:type="dcterms:W3CDTF">2021-01-30T08:34:00Z</dcterms:modified>
</cp:coreProperties>
</file>